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1" r:id="rId1"/>
  </p:sld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327"/>
  </p:normalViewPr>
  <p:slideViewPr>
    <p:cSldViewPr snapToGrid="0" snapToObjects="1">
      <p:cViewPr varScale="1">
        <p:scale>
          <a:sx n="104" d="100"/>
          <a:sy n="104" d="100"/>
        </p:scale>
        <p:origin x="232" y="7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8/6/20</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93483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8/6/20</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4835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8/6/20</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61531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8/6/20</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49058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8/6/20</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337544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8/6/20</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71410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8/6/20</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16456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8/6/20</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8226272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8/6/20</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75600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8/6/20</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26893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8/6/20</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71308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8/6/20</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1911776419"/>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50" r:id="rId6"/>
    <p:sldLayoutId id="2147483745" r:id="rId7"/>
    <p:sldLayoutId id="2147483746" r:id="rId8"/>
    <p:sldLayoutId id="2147483747" r:id="rId9"/>
    <p:sldLayoutId id="2147483749" r:id="rId10"/>
    <p:sldLayoutId id="214748374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5041B69-67D4-45E3-B2AB-41C45902CCC8}"/>
              </a:ext>
            </a:extLst>
          </p:cNvPr>
          <p:cNvPicPr>
            <a:picLocks noChangeAspect="1"/>
          </p:cNvPicPr>
          <p:nvPr/>
        </p:nvPicPr>
        <p:blipFill rotWithShape="1">
          <a:blip r:embed="rId2"/>
          <a:srcRect r="18471"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D2EE1D-93B3-E54C-9185-BD3B88A5E79E}"/>
              </a:ext>
            </a:extLst>
          </p:cNvPr>
          <p:cNvSpPr>
            <a:spLocks noGrp="1"/>
          </p:cNvSpPr>
          <p:nvPr>
            <p:ph type="ctrTitle"/>
          </p:nvPr>
        </p:nvSpPr>
        <p:spPr>
          <a:xfrm>
            <a:off x="477981" y="1122363"/>
            <a:ext cx="4023360" cy="3204134"/>
          </a:xfrm>
        </p:spPr>
        <p:txBody>
          <a:bodyPr anchor="b">
            <a:normAutofit/>
          </a:bodyPr>
          <a:lstStyle/>
          <a:p>
            <a:r>
              <a:rPr lang="en-US" sz="4800"/>
              <a:t>Which city is easier to find a Chinese Restaurant</a:t>
            </a:r>
          </a:p>
        </p:txBody>
      </p:sp>
      <p:sp>
        <p:nvSpPr>
          <p:cNvPr id="3" name="Subtitle 2">
            <a:extLst>
              <a:ext uri="{FF2B5EF4-FFF2-40B4-BE49-F238E27FC236}">
                <a16:creationId xmlns:a16="http://schemas.microsoft.com/office/drawing/2014/main" id="{C76E7488-9B63-364F-BECE-4D63423EA862}"/>
              </a:ext>
            </a:extLst>
          </p:cNvPr>
          <p:cNvSpPr>
            <a:spLocks noGrp="1"/>
          </p:cNvSpPr>
          <p:nvPr>
            <p:ph type="subTitle" idx="1"/>
          </p:nvPr>
        </p:nvSpPr>
        <p:spPr>
          <a:xfrm>
            <a:off x="477980" y="4872922"/>
            <a:ext cx="4023359" cy="1208141"/>
          </a:xfrm>
        </p:spPr>
        <p:txBody>
          <a:bodyPr>
            <a:normAutofit/>
          </a:bodyPr>
          <a:lstStyle/>
          <a:p>
            <a:r>
              <a:rPr lang="en-US" sz="2000"/>
              <a:t>Peer-graded Assignment: Capstone Project - The Battle of Neighborhoods (Week 2)</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74108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C7B352FC-1F44-4AB9-A2BD-FBF231C6B1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 up of a map&#10;&#10;Description automatically generated">
            <a:extLst>
              <a:ext uri="{FF2B5EF4-FFF2-40B4-BE49-F238E27FC236}">
                <a16:creationId xmlns:a16="http://schemas.microsoft.com/office/drawing/2014/main" id="{F5FB9338-6738-2B48-A677-8BE09823CB9F}"/>
              </a:ext>
            </a:extLst>
          </p:cNvPr>
          <p:cNvPicPr>
            <a:picLocks noGrp="1" noChangeAspect="1"/>
          </p:cNvPicPr>
          <p:nvPr>
            <p:ph idx="1"/>
          </p:nvPr>
        </p:nvPicPr>
        <p:blipFill rotWithShape="1">
          <a:blip r:embed="rId2"/>
          <a:srcRect t="3389" b="2861"/>
          <a:stretch/>
        </p:blipFill>
        <p:spPr>
          <a:xfrm>
            <a:off x="-2" y="-1"/>
            <a:ext cx="12192001" cy="6858000"/>
          </a:xfrm>
          <a:prstGeom prst="rect">
            <a:avLst/>
          </a:prstGeom>
        </p:spPr>
      </p:pic>
      <p:sp>
        <p:nvSpPr>
          <p:cNvPr id="16" name="Rectangle 15">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4716089"/>
            <a:ext cx="6288261" cy="1573149"/>
          </a:xfrm>
          <a:prstGeom prst="rect">
            <a:avLst/>
          </a:prstGeom>
          <a:solidFill>
            <a:schemeClr val="tx1">
              <a:alpha val="30000"/>
            </a:schemeClr>
          </a:solidFill>
          <a:ln w="12700">
            <a:noFill/>
          </a:ln>
          <a:effectLst>
            <a:outerShdw blurRad="50800" dist="508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B79DD21-875A-114C-A80A-75CFE36DFD88}"/>
              </a:ext>
            </a:extLst>
          </p:cNvPr>
          <p:cNvSpPr>
            <a:spLocks noGrp="1"/>
          </p:cNvSpPr>
          <p:nvPr>
            <p:ph type="title"/>
          </p:nvPr>
        </p:nvSpPr>
        <p:spPr>
          <a:xfrm>
            <a:off x="856210" y="4909985"/>
            <a:ext cx="3212386" cy="1185353"/>
          </a:xfrm>
        </p:spPr>
        <p:txBody>
          <a:bodyPr vert="horz" lIns="91440" tIns="45720" rIns="91440" bIns="45720" rtlCol="0" anchor="ctr">
            <a:normAutofit/>
          </a:bodyPr>
          <a:lstStyle/>
          <a:p>
            <a:r>
              <a:rPr lang="en-US" sz="2600">
                <a:solidFill>
                  <a:schemeClr val="bg1"/>
                </a:solidFill>
              </a:rPr>
              <a:t>Jersy City</a:t>
            </a:r>
          </a:p>
        </p:txBody>
      </p:sp>
      <p:sp>
        <p:nvSpPr>
          <p:cNvPr id="18" name="Rectangle 17">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5175711"/>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28936" y="5498088"/>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778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8295A-D86E-4C49-85F4-00BD420AFB7F}"/>
              </a:ext>
            </a:extLst>
          </p:cNvPr>
          <p:cNvSpPr>
            <a:spLocks noGrp="1"/>
          </p:cNvSpPr>
          <p:nvPr>
            <p:ph type="title"/>
          </p:nvPr>
        </p:nvSpPr>
        <p:spPr/>
        <p:txBody>
          <a:bodyPr/>
          <a:lstStyle/>
          <a:p>
            <a:r>
              <a:rPr lang="en-US" dirty="0"/>
              <a:t>Very close numbers in NY/SFO/CHI </a:t>
            </a:r>
          </a:p>
        </p:txBody>
      </p:sp>
      <p:sp>
        <p:nvSpPr>
          <p:cNvPr id="3" name="Content Placeholder 2">
            <a:extLst>
              <a:ext uri="{FF2B5EF4-FFF2-40B4-BE49-F238E27FC236}">
                <a16:creationId xmlns:a16="http://schemas.microsoft.com/office/drawing/2014/main" id="{2DF19403-6102-A947-BDE2-83AF1A6B89C7}"/>
              </a:ext>
            </a:extLst>
          </p:cNvPr>
          <p:cNvSpPr>
            <a:spLocks noGrp="1"/>
          </p:cNvSpPr>
          <p:nvPr>
            <p:ph idx="1"/>
          </p:nvPr>
        </p:nvSpPr>
        <p:spPr/>
        <p:txBody>
          <a:bodyPr>
            <a:normAutofit fontScale="77500" lnSpcReduction="20000"/>
          </a:bodyPr>
          <a:lstStyle/>
          <a:p>
            <a:r>
              <a:rPr lang="en-US" dirty="0"/>
              <a:t>It's a little bit hard to tell which city will be easy to find a Chinese Restaurant in mean distance or time.  So let's have a concrete measure of this density. For this I will use some basic statistics. I will get the mean location of the Chinese Restaurant places which should be near to most of them if they are really dense or far if not. Upon First inspection we see that New York, Jersey City and San Francisco are the most densely cities. In the next phase we Calculate the Mean coordinate and the mean distance to mean coordinate(MDMC). We represent the mean coordinate with a big green circle and distances with green lines. One consideration to do further work on is to move the location of the Foursquare API query until we get all the places in each city and do the calculations again.</a:t>
            </a:r>
          </a:p>
        </p:txBody>
      </p:sp>
    </p:spTree>
    <p:extLst>
      <p:ext uri="{BB962C8B-B14F-4D97-AF65-F5344CB8AC3E}">
        <p14:creationId xmlns:p14="http://schemas.microsoft.com/office/powerpoint/2010/main" val="325494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A842A-44D0-5B49-A778-D6A87A8506DB}"/>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3700"/>
              <a:t>Reranked by density (average of the distance of the venues to the mean coordinates) </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Table 4">
            <a:extLst>
              <a:ext uri="{FF2B5EF4-FFF2-40B4-BE49-F238E27FC236}">
                <a16:creationId xmlns:a16="http://schemas.microsoft.com/office/drawing/2014/main" id="{5642FA94-BF88-AE41-B840-657738B78EBB}"/>
              </a:ext>
            </a:extLst>
          </p:cNvPr>
          <p:cNvGraphicFramePr>
            <a:graphicFrameLocks noGrp="1"/>
          </p:cNvGraphicFramePr>
          <p:nvPr>
            <p:ph idx="1"/>
            <p:extLst>
              <p:ext uri="{D42A27DB-BD31-4B8C-83A1-F6EECF244321}">
                <p14:modId xmlns:p14="http://schemas.microsoft.com/office/powerpoint/2010/main" val="3172344115"/>
              </p:ext>
            </p:extLst>
          </p:nvPr>
        </p:nvGraphicFramePr>
        <p:xfrm>
          <a:off x="5498446" y="1140525"/>
          <a:ext cx="5578687" cy="4425696"/>
        </p:xfrm>
        <a:graphic>
          <a:graphicData uri="http://schemas.openxmlformats.org/drawingml/2006/table">
            <a:tbl>
              <a:tblPr firstRow="1" bandRow="1">
                <a:tableStyleId>{5C22544A-7EE6-4342-B048-85BDC9FD1C3A}</a:tableStyleId>
              </a:tblPr>
              <a:tblGrid>
                <a:gridCol w="3255010">
                  <a:extLst>
                    <a:ext uri="{9D8B030D-6E8A-4147-A177-3AD203B41FA5}">
                      <a16:colId xmlns:a16="http://schemas.microsoft.com/office/drawing/2014/main" val="2984587810"/>
                    </a:ext>
                  </a:extLst>
                </a:gridCol>
                <a:gridCol w="2323677">
                  <a:extLst>
                    <a:ext uri="{9D8B030D-6E8A-4147-A177-3AD203B41FA5}">
                      <a16:colId xmlns:a16="http://schemas.microsoft.com/office/drawing/2014/main" val="2887327495"/>
                    </a:ext>
                  </a:extLst>
                </a:gridCol>
              </a:tblGrid>
              <a:tr h="737616">
                <a:tc>
                  <a:txBody>
                    <a:bodyPr/>
                    <a:lstStyle/>
                    <a:p>
                      <a:r>
                        <a:rPr lang="en-US" sz="3300"/>
                        <a:t>city</a:t>
                      </a:r>
                    </a:p>
                  </a:txBody>
                  <a:tcPr marL="167640" marR="167640" marT="83820" marB="83820"/>
                </a:tc>
                <a:tc>
                  <a:txBody>
                    <a:bodyPr/>
                    <a:lstStyle/>
                    <a:p>
                      <a:r>
                        <a:rPr lang="en-US" sz="3300"/>
                        <a:t>means</a:t>
                      </a:r>
                    </a:p>
                  </a:txBody>
                  <a:tcPr marL="167640" marR="167640" marT="83820" marB="83820"/>
                </a:tc>
                <a:extLst>
                  <a:ext uri="{0D108BD9-81ED-4DB2-BD59-A6C34878D82A}">
                    <a16:rowId xmlns:a16="http://schemas.microsoft.com/office/drawing/2014/main" val="118785657"/>
                  </a:ext>
                </a:extLst>
              </a:tr>
              <a:tr h="737616">
                <a:tc>
                  <a:txBody>
                    <a:bodyPr/>
                    <a:lstStyle/>
                    <a:p>
                      <a:r>
                        <a:rPr lang="en-US" sz="3300"/>
                        <a:t>Jersey City</a:t>
                      </a:r>
                    </a:p>
                  </a:txBody>
                  <a:tcPr marL="167640" marR="167640" marT="83820" marB="83820"/>
                </a:tc>
                <a:tc>
                  <a:txBody>
                    <a:bodyPr/>
                    <a:lstStyle/>
                    <a:p>
                      <a:r>
                        <a:rPr lang="en-US" sz="3300"/>
                        <a:t>0.015277</a:t>
                      </a:r>
                    </a:p>
                  </a:txBody>
                  <a:tcPr marL="167640" marR="167640" marT="83820" marB="83820"/>
                </a:tc>
                <a:extLst>
                  <a:ext uri="{0D108BD9-81ED-4DB2-BD59-A6C34878D82A}">
                    <a16:rowId xmlns:a16="http://schemas.microsoft.com/office/drawing/2014/main" val="2225975530"/>
                  </a:ext>
                </a:extLst>
              </a:tr>
              <a:tr h="737616">
                <a:tc>
                  <a:txBody>
                    <a:bodyPr/>
                    <a:lstStyle/>
                    <a:p>
                      <a:r>
                        <a:rPr lang="en-US" sz="3300"/>
                        <a:t>New York </a:t>
                      </a:r>
                    </a:p>
                  </a:txBody>
                  <a:tcPr marL="167640" marR="167640" marT="83820" marB="83820"/>
                </a:tc>
                <a:tc>
                  <a:txBody>
                    <a:bodyPr/>
                    <a:lstStyle/>
                    <a:p>
                      <a:r>
                        <a:rPr lang="en-US" sz="3300"/>
                        <a:t>0.020803</a:t>
                      </a:r>
                    </a:p>
                  </a:txBody>
                  <a:tcPr marL="167640" marR="167640" marT="83820" marB="83820"/>
                </a:tc>
                <a:extLst>
                  <a:ext uri="{0D108BD9-81ED-4DB2-BD59-A6C34878D82A}">
                    <a16:rowId xmlns:a16="http://schemas.microsoft.com/office/drawing/2014/main" val="1226228847"/>
                  </a:ext>
                </a:extLst>
              </a:tr>
              <a:tr h="737616">
                <a:tc>
                  <a:txBody>
                    <a:bodyPr/>
                    <a:lstStyle/>
                    <a:p>
                      <a:r>
                        <a:rPr lang="en-US" sz="3300" dirty="0"/>
                        <a:t>San Francisco</a:t>
                      </a:r>
                    </a:p>
                  </a:txBody>
                  <a:tcPr marL="167640" marR="167640" marT="83820" marB="83820"/>
                </a:tc>
                <a:tc>
                  <a:txBody>
                    <a:bodyPr/>
                    <a:lstStyle/>
                    <a:p>
                      <a:r>
                        <a:rPr lang="en-US" sz="3300"/>
                        <a:t>0.026842</a:t>
                      </a:r>
                    </a:p>
                  </a:txBody>
                  <a:tcPr marL="167640" marR="167640" marT="83820" marB="83820"/>
                </a:tc>
                <a:extLst>
                  <a:ext uri="{0D108BD9-81ED-4DB2-BD59-A6C34878D82A}">
                    <a16:rowId xmlns:a16="http://schemas.microsoft.com/office/drawing/2014/main" val="685175276"/>
                  </a:ext>
                </a:extLst>
              </a:tr>
              <a:tr h="737616">
                <a:tc>
                  <a:txBody>
                    <a:bodyPr/>
                    <a:lstStyle/>
                    <a:p>
                      <a:r>
                        <a:rPr lang="en-US" sz="3300" dirty="0"/>
                        <a:t>Boston</a:t>
                      </a:r>
                    </a:p>
                  </a:txBody>
                  <a:tcPr marL="167640" marR="167640" marT="83820" marB="83820"/>
                </a:tc>
                <a:tc>
                  <a:txBody>
                    <a:bodyPr/>
                    <a:lstStyle/>
                    <a:p>
                      <a:r>
                        <a:rPr lang="en-US" sz="3300"/>
                        <a:t>0.028492</a:t>
                      </a:r>
                    </a:p>
                  </a:txBody>
                  <a:tcPr marL="167640" marR="167640" marT="83820" marB="83820"/>
                </a:tc>
                <a:extLst>
                  <a:ext uri="{0D108BD9-81ED-4DB2-BD59-A6C34878D82A}">
                    <a16:rowId xmlns:a16="http://schemas.microsoft.com/office/drawing/2014/main" val="2610202259"/>
                  </a:ext>
                </a:extLst>
              </a:tr>
              <a:tr h="737616">
                <a:tc>
                  <a:txBody>
                    <a:bodyPr/>
                    <a:lstStyle/>
                    <a:p>
                      <a:r>
                        <a:rPr lang="en-US" sz="3300" dirty="0"/>
                        <a:t>Chicago</a:t>
                      </a:r>
                    </a:p>
                  </a:txBody>
                  <a:tcPr marL="167640" marR="167640" marT="83820" marB="83820"/>
                </a:tc>
                <a:tc>
                  <a:txBody>
                    <a:bodyPr/>
                    <a:lstStyle/>
                    <a:p>
                      <a:r>
                        <a:rPr lang="en-US" sz="3300" dirty="0"/>
                        <a:t>0.045421</a:t>
                      </a:r>
                    </a:p>
                  </a:txBody>
                  <a:tcPr marL="167640" marR="167640" marT="83820" marB="83820"/>
                </a:tc>
                <a:extLst>
                  <a:ext uri="{0D108BD9-81ED-4DB2-BD59-A6C34878D82A}">
                    <a16:rowId xmlns:a16="http://schemas.microsoft.com/office/drawing/2014/main" val="485935151"/>
                  </a:ext>
                </a:extLst>
              </a:tr>
            </a:tbl>
          </a:graphicData>
        </a:graphic>
      </p:graphicFrame>
    </p:spTree>
    <p:extLst>
      <p:ext uri="{BB962C8B-B14F-4D97-AF65-F5344CB8AC3E}">
        <p14:creationId xmlns:p14="http://schemas.microsoft.com/office/powerpoint/2010/main" val="3464142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Rectangle 28">
            <a:extLst>
              <a:ext uri="{FF2B5EF4-FFF2-40B4-BE49-F238E27FC236}">
                <a16:creationId xmlns:a16="http://schemas.microsoft.com/office/drawing/2014/main" id="{155D7866-985D-4D23-BF0E-72CA30F5C7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a:extLst>
              <a:ext uri="{FF2B5EF4-FFF2-40B4-BE49-F238E27FC236}">
                <a16:creationId xmlns:a16="http://schemas.microsoft.com/office/drawing/2014/main" id="{4C217232-7594-3C4B-8E90-9F3541D2D227}"/>
              </a:ext>
            </a:extLst>
          </p:cNvPr>
          <p:cNvPicPr>
            <a:picLocks noGrp="1" noChangeAspect="1"/>
          </p:cNvPicPr>
          <p:nvPr>
            <p:ph idx="1"/>
          </p:nvPr>
        </p:nvPicPr>
        <p:blipFill rotWithShape="1">
          <a:blip r:embed="rId2"/>
          <a:srcRect b="8163"/>
          <a:stretch/>
        </p:blipFill>
        <p:spPr>
          <a:xfrm>
            <a:off x="20" y="10"/>
            <a:ext cx="12191980" cy="6857990"/>
          </a:xfrm>
          <a:prstGeom prst="rect">
            <a:avLst/>
          </a:prstGeom>
        </p:spPr>
      </p:pic>
      <p:sp>
        <p:nvSpPr>
          <p:cNvPr id="31" name="Rectangle 30">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731" y="4716089"/>
            <a:ext cx="6288261" cy="1573149"/>
          </a:xfrm>
          <a:prstGeom prst="rect">
            <a:avLst/>
          </a:prstGeom>
          <a:solidFill>
            <a:schemeClr val="tx1">
              <a:alpha val="30000"/>
            </a:schemeClr>
          </a:solidFill>
          <a:ln w="12700">
            <a:noFill/>
          </a:ln>
          <a:effectLst>
            <a:outerShdw blurRad="50800" dist="508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F1BFA7B-BB31-1F4E-B64F-54EEC0787E40}"/>
              </a:ext>
            </a:extLst>
          </p:cNvPr>
          <p:cNvSpPr>
            <a:spLocks noGrp="1"/>
          </p:cNvSpPr>
          <p:nvPr>
            <p:ph type="title"/>
          </p:nvPr>
        </p:nvSpPr>
        <p:spPr>
          <a:xfrm>
            <a:off x="5849388" y="4907629"/>
            <a:ext cx="3212386" cy="1185353"/>
          </a:xfrm>
        </p:spPr>
        <p:txBody>
          <a:bodyPr vert="horz" lIns="91440" tIns="45720" rIns="91440" bIns="45720" rtlCol="0" anchor="ctr">
            <a:normAutofit/>
          </a:bodyPr>
          <a:lstStyle/>
          <a:p>
            <a:r>
              <a:rPr lang="en-US" sz="2600">
                <a:solidFill>
                  <a:schemeClr val="bg1"/>
                </a:solidFill>
              </a:rPr>
              <a:t>Jersy City</a:t>
            </a:r>
          </a:p>
        </p:txBody>
      </p:sp>
      <p:sp>
        <p:nvSpPr>
          <p:cNvPr id="33" name="Rectangle 32">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7962" y="5175711"/>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722114" y="5495733"/>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9898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155D7866-985D-4D23-BF0E-72CA30F5C7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0898301D-0DF5-E241-A70D-29A9773CD180}"/>
              </a:ext>
            </a:extLst>
          </p:cNvPr>
          <p:cNvPicPr>
            <a:picLocks noGrp="1" noChangeAspect="1"/>
          </p:cNvPicPr>
          <p:nvPr>
            <p:ph idx="1"/>
          </p:nvPr>
        </p:nvPicPr>
        <p:blipFill rotWithShape="1">
          <a:blip r:embed="rId2"/>
          <a:srcRect b="8163"/>
          <a:stretch/>
        </p:blipFill>
        <p:spPr>
          <a:xfrm>
            <a:off x="20" y="10"/>
            <a:ext cx="12191980" cy="6857990"/>
          </a:xfrm>
          <a:prstGeom prst="rect">
            <a:avLst/>
          </a:prstGeom>
        </p:spPr>
      </p:pic>
      <p:sp>
        <p:nvSpPr>
          <p:cNvPr id="15" name="Rectangle 14">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731" y="4716089"/>
            <a:ext cx="6288261" cy="1573149"/>
          </a:xfrm>
          <a:prstGeom prst="rect">
            <a:avLst/>
          </a:prstGeom>
          <a:solidFill>
            <a:schemeClr val="tx1">
              <a:alpha val="30000"/>
            </a:schemeClr>
          </a:solidFill>
          <a:ln w="12700">
            <a:noFill/>
          </a:ln>
          <a:effectLst>
            <a:outerShdw blurRad="50800" dist="508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62941EB-71F3-8642-8018-D98E67A46334}"/>
              </a:ext>
            </a:extLst>
          </p:cNvPr>
          <p:cNvSpPr>
            <a:spLocks noGrp="1"/>
          </p:cNvSpPr>
          <p:nvPr>
            <p:ph type="title"/>
          </p:nvPr>
        </p:nvSpPr>
        <p:spPr>
          <a:xfrm>
            <a:off x="5849388" y="4907629"/>
            <a:ext cx="3212386" cy="1185353"/>
          </a:xfrm>
        </p:spPr>
        <p:txBody>
          <a:bodyPr vert="horz" lIns="91440" tIns="45720" rIns="91440" bIns="45720" rtlCol="0" anchor="ctr">
            <a:normAutofit/>
          </a:bodyPr>
          <a:lstStyle/>
          <a:p>
            <a:r>
              <a:rPr lang="en-US" sz="2600">
                <a:solidFill>
                  <a:schemeClr val="bg1"/>
                </a:solidFill>
              </a:rPr>
              <a:t>New York</a:t>
            </a:r>
          </a:p>
        </p:txBody>
      </p:sp>
      <p:sp>
        <p:nvSpPr>
          <p:cNvPr id="17" name="Rectangle 16">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7962" y="5175711"/>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722114" y="5495733"/>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1725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155D7866-985D-4D23-BF0E-72CA30F5C7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873C1C59-0607-6742-953A-7C017CAB3F94}"/>
              </a:ext>
            </a:extLst>
          </p:cNvPr>
          <p:cNvPicPr>
            <a:picLocks noGrp="1" noChangeAspect="1"/>
          </p:cNvPicPr>
          <p:nvPr>
            <p:ph idx="1"/>
          </p:nvPr>
        </p:nvPicPr>
        <p:blipFill rotWithShape="1">
          <a:blip r:embed="rId2"/>
          <a:srcRect b="8163"/>
          <a:stretch/>
        </p:blipFill>
        <p:spPr>
          <a:xfrm>
            <a:off x="20" y="10"/>
            <a:ext cx="12191980" cy="6857990"/>
          </a:xfrm>
          <a:prstGeom prst="rect">
            <a:avLst/>
          </a:prstGeom>
        </p:spPr>
      </p:pic>
      <p:sp>
        <p:nvSpPr>
          <p:cNvPr id="15" name="Rectangle 14">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731" y="4716089"/>
            <a:ext cx="6288261" cy="1573149"/>
          </a:xfrm>
          <a:prstGeom prst="rect">
            <a:avLst/>
          </a:prstGeom>
          <a:solidFill>
            <a:schemeClr val="tx1">
              <a:alpha val="30000"/>
            </a:schemeClr>
          </a:solidFill>
          <a:ln w="12700">
            <a:noFill/>
          </a:ln>
          <a:effectLst>
            <a:outerShdw blurRad="50800" dist="508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45E42DF-4FF3-E548-95C1-BEDA8466BBEB}"/>
              </a:ext>
            </a:extLst>
          </p:cNvPr>
          <p:cNvSpPr>
            <a:spLocks noGrp="1"/>
          </p:cNvSpPr>
          <p:nvPr>
            <p:ph type="title"/>
          </p:nvPr>
        </p:nvSpPr>
        <p:spPr>
          <a:xfrm>
            <a:off x="5849388" y="4907629"/>
            <a:ext cx="3212386" cy="1185353"/>
          </a:xfrm>
        </p:spPr>
        <p:txBody>
          <a:bodyPr vert="horz" lIns="91440" tIns="45720" rIns="91440" bIns="45720" rtlCol="0" anchor="ctr">
            <a:normAutofit/>
          </a:bodyPr>
          <a:lstStyle/>
          <a:p>
            <a:r>
              <a:rPr lang="en-US" sz="2600">
                <a:solidFill>
                  <a:schemeClr val="bg1"/>
                </a:solidFill>
              </a:rPr>
              <a:t>San Francisco</a:t>
            </a:r>
          </a:p>
        </p:txBody>
      </p:sp>
      <p:sp>
        <p:nvSpPr>
          <p:cNvPr id="17" name="Rectangle 16">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7962" y="5175711"/>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722114" y="5495733"/>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16536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155D7866-985D-4D23-BF0E-72CA30F5C7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489B9F94-9673-D141-9A4C-32637AF1EC4C}"/>
              </a:ext>
            </a:extLst>
          </p:cNvPr>
          <p:cNvPicPr>
            <a:picLocks noGrp="1" noChangeAspect="1"/>
          </p:cNvPicPr>
          <p:nvPr>
            <p:ph idx="1"/>
          </p:nvPr>
        </p:nvPicPr>
        <p:blipFill rotWithShape="1">
          <a:blip r:embed="rId2"/>
          <a:srcRect b="8163"/>
          <a:stretch/>
        </p:blipFill>
        <p:spPr>
          <a:xfrm>
            <a:off x="20" y="10"/>
            <a:ext cx="12191980" cy="6857990"/>
          </a:xfrm>
          <a:prstGeom prst="rect">
            <a:avLst/>
          </a:prstGeom>
        </p:spPr>
      </p:pic>
      <p:sp>
        <p:nvSpPr>
          <p:cNvPr id="15" name="Rectangle 14">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731" y="4716089"/>
            <a:ext cx="6288261" cy="1573149"/>
          </a:xfrm>
          <a:prstGeom prst="rect">
            <a:avLst/>
          </a:prstGeom>
          <a:solidFill>
            <a:schemeClr val="tx1">
              <a:alpha val="30000"/>
            </a:schemeClr>
          </a:solidFill>
          <a:ln w="12700">
            <a:noFill/>
          </a:ln>
          <a:effectLst>
            <a:outerShdw blurRad="50800" dist="508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1700379-831D-604F-BFB6-AE3217863F81}"/>
              </a:ext>
            </a:extLst>
          </p:cNvPr>
          <p:cNvSpPr>
            <a:spLocks noGrp="1"/>
          </p:cNvSpPr>
          <p:nvPr>
            <p:ph type="title"/>
          </p:nvPr>
        </p:nvSpPr>
        <p:spPr>
          <a:xfrm>
            <a:off x="5849388" y="4907629"/>
            <a:ext cx="3212386" cy="1185353"/>
          </a:xfrm>
        </p:spPr>
        <p:txBody>
          <a:bodyPr vert="horz" lIns="91440" tIns="45720" rIns="91440" bIns="45720" rtlCol="0" anchor="ctr">
            <a:normAutofit/>
          </a:bodyPr>
          <a:lstStyle/>
          <a:p>
            <a:r>
              <a:rPr lang="en-US" sz="2600">
                <a:solidFill>
                  <a:schemeClr val="bg1"/>
                </a:solidFill>
              </a:rPr>
              <a:t>Boston</a:t>
            </a:r>
          </a:p>
        </p:txBody>
      </p:sp>
      <p:sp>
        <p:nvSpPr>
          <p:cNvPr id="17" name="Rectangle 16">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7962" y="5175711"/>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722114" y="5495733"/>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50152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155D7866-985D-4D23-BF0E-72CA30F5C7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94A61F54-D012-5746-B989-64DABC91855B}"/>
              </a:ext>
            </a:extLst>
          </p:cNvPr>
          <p:cNvPicPr>
            <a:picLocks noGrp="1" noChangeAspect="1"/>
          </p:cNvPicPr>
          <p:nvPr>
            <p:ph idx="1"/>
          </p:nvPr>
        </p:nvPicPr>
        <p:blipFill rotWithShape="1">
          <a:blip r:embed="rId2"/>
          <a:srcRect b="8163"/>
          <a:stretch/>
        </p:blipFill>
        <p:spPr>
          <a:xfrm>
            <a:off x="20" y="10"/>
            <a:ext cx="12191980" cy="6857990"/>
          </a:xfrm>
          <a:prstGeom prst="rect">
            <a:avLst/>
          </a:prstGeom>
        </p:spPr>
      </p:pic>
      <p:sp>
        <p:nvSpPr>
          <p:cNvPr id="15" name="Rectangle 14">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731" y="4716089"/>
            <a:ext cx="6288261" cy="1573149"/>
          </a:xfrm>
          <a:prstGeom prst="rect">
            <a:avLst/>
          </a:prstGeom>
          <a:solidFill>
            <a:schemeClr val="tx1">
              <a:alpha val="30000"/>
            </a:schemeClr>
          </a:solidFill>
          <a:ln w="12700">
            <a:noFill/>
          </a:ln>
          <a:effectLst>
            <a:outerShdw blurRad="50800" dist="508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4F68BA-ABA5-A14C-9CC6-F520BFC76820}"/>
              </a:ext>
            </a:extLst>
          </p:cNvPr>
          <p:cNvSpPr>
            <a:spLocks noGrp="1"/>
          </p:cNvSpPr>
          <p:nvPr>
            <p:ph type="title"/>
          </p:nvPr>
        </p:nvSpPr>
        <p:spPr>
          <a:xfrm>
            <a:off x="5849388" y="4907629"/>
            <a:ext cx="3212386" cy="1185353"/>
          </a:xfrm>
        </p:spPr>
        <p:txBody>
          <a:bodyPr vert="horz" lIns="91440" tIns="45720" rIns="91440" bIns="45720" rtlCol="0" anchor="ctr">
            <a:normAutofit/>
          </a:bodyPr>
          <a:lstStyle/>
          <a:p>
            <a:r>
              <a:rPr lang="en-US" sz="2600">
                <a:solidFill>
                  <a:schemeClr val="bg1"/>
                </a:solidFill>
              </a:rPr>
              <a:t>Chicago</a:t>
            </a:r>
          </a:p>
        </p:txBody>
      </p:sp>
      <p:sp>
        <p:nvSpPr>
          <p:cNvPr id="17" name="Rectangle 16">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7962" y="5175711"/>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722114" y="5495733"/>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7193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F23C3-00AA-214F-B767-72A3B2410DEC}"/>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F74B25FB-3630-EB40-AACE-74F1D4FD1071}"/>
              </a:ext>
            </a:extLst>
          </p:cNvPr>
          <p:cNvSpPr>
            <a:spLocks noGrp="1"/>
          </p:cNvSpPr>
          <p:nvPr>
            <p:ph idx="1"/>
          </p:nvPr>
        </p:nvSpPr>
        <p:spPr/>
        <p:txBody>
          <a:bodyPr/>
          <a:lstStyle/>
          <a:p>
            <a:r>
              <a:rPr lang="en-US" dirty="0"/>
              <a:t>New York is best place to find Chinese Restaurants not only because it has the most numbers but also because it’s close to </a:t>
            </a:r>
            <a:r>
              <a:rPr lang="en-US" dirty="0" err="1"/>
              <a:t>Jersy</a:t>
            </a:r>
            <a:r>
              <a:rPr lang="en-US" dirty="0"/>
              <a:t> City for another more than 200 ones.</a:t>
            </a:r>
          </a:p>
          <a:p>
            <a:r>
              <a:rPr lang="en-US" dirty="0"/>
              <a:t>Even though NY/SFO/CHI has similar numbers of Chinese Restaurants, but because the average distance difference may make tourist have very different experience while trying to find a good </a:t>
            </a:r>
            <a:r>
              <a:rPr lang="en-US"/>
              <a:t>Chinese Restaurant.</a:t>
            </a:r>
            <a:endParaRPr lang="en-US" dirty="0"/>
          </a:p>
        </p:txBody>
      </p:sp>
    </p:spTree>
    <p:extLst>
      <p:ext uri="{BB962C8B-B14F-4D97-AF65-F5344CB8AC3E}">
        <p14:creationId xmlns:p14="http://schemas.microsoft.com/office/powerpoint/2010/main" val="3803463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91092-19ED-5C44-BA58-8EAFE33C41C4}"/>
              </a:ext>
            </a:extLst>
          </p:cNvPr>
          <p:cNvSpPr>
            <a:spLocks noGrp="1"/>
          </p:cNvSpPr>
          <p:nvPr>
            <p:ph type="title"/>
          </p:nvPr>
        </p:nvSpPr>
        <p:spPr/>
        <p:txBody>
          <a:bodyPr/>
          <a:lstStyle/>
          <a:p>
            <a:r>
              <a:rPr lang="en-US" dirty="0"/>
              <a:t>My trip plan to USA</a:t>
            </a:r>
          </a:p>
        </p:txBody>
      </p:sp>
      <p:sp>
        <p:nvSpPr>
          <p:cNvPr id="3" name="Content Placeholder 2">
            <a:extLst>
              <a:ext uri="{FF2B5EF4-FFF2-40B4-BE49-F238E27FC236}">
                <a16:creationId xmlns:a16="http://schemas.microsoft.com/office/drawing/2014/main" id="{D89CE9FB-618C-154F-9CFB-AB3E02AC741E}"/>
              </a:ext>
            </a:extLst>
          </p:cNvPr>
          <p:cNvSpPr>
            <a:spLocks noGrp="1"/>
          </p:cNvSpPr>
          <p:nvPr>
            <p:ph idx="1"/>
          </p:nvPr>
        </p:nvSpPr>
        <p:spPr/>
        <p:txBody>
          <a:bodyPr/>
          <a:lstStyle/>
          <a:p>
            <a:r>
              <a:rPr lang="en-US" dirty="0"/>
              <a:t>New York, NY</a:t>
            </a:r>
          </a:p>
          <a:p>
            <a:r>
              <a:rPr lang="en-US" dirty="0"/>
              <a:t>San Francisco, CA</a:t>
            </a:r>
          </a:p>
          <a:p>
            <a:r>
              <a:rPr lang="en-US" dirty="0"/>
              <a:t>Jersey City, NJ</a:t>
            </a:r>
          </a:p>
          <a:p>
            <a:r>
              <a:rPr lang="en-US" dirty="0"/>
              <a:t>Boston, MA</a:t>
            </a:r>
          </a:p>
          <a:p>
            <a:r>
              <a:rPr lang="en-US" dirty="0"/>
              <a:t>Chicago, IL</a:t>
            </a:r>
          </a:p>
        </p:txBody>
      </p:sp>
    </p:spTree>
    <p:extLst>
      <p:ext uri="{BB962C8B-B14F-4D97-AF65-F5344CB8AC3E}">
        <p14:creationId xmlns:p14="http://schemas.microsoft.com/office/powerpoint/2010/main" val="2962499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71A12-EA07-6E47-9DDE-395661A16FE2}"/>
              </a:ext>
            </a:extLst>
          </p:cNvPr>
          <p:cNvSpPr>
            <a:spLocks noGrp="1"/>
          </p:cNvSpPr>
          <p:nvPr>
            <p:ph type="title"/>
          </p:nvPr>
        </p:nvSpPr>
        <p:spPr/>
        <p:txBody>
          <a:bodyPr>
            <a:normAutofit fontScale="90000"/>
          </a:bodyPr>
          <a:lstStyle/>
          <a:p>
            <a:r>
              <a:rPr lang="en-US" dirty="0"/>
              <a:t>A question: which city is easier to find a Chinese Restaurant</a:t>
            </a:r>
          </a:p>
        </p:txBody>
      </p:sp>
      <p:sp>
        <p:nvSpPr>
          <p:cNvPr id="3" name="Content Placeholder 2">
            <a:extLst>
              <a:ext uri="{FF2B5EF4-FFF2-40B4-BE49-F238E27FC236}">
                <a16:creationId xmlns:a16="http://schemas.microsoft.com/office/drawing/2014/main" id="{9C4D713F-67E9-2B47-B83E-AEAB7776C09C}"/>
              </a:ext>
            </a:extLst>
          </p:cNvPr>
          <p:cNvSpPr>
            <a:spLocks noGrp="1"/>
          </p:cNvSpPr>
          <p:nvPr>
            <p:ph idx="1"/>
          </p:nvPr>
        </p:nvSpPr>
        <p:spPr/>
        <p:txBody>
          <a:bodyPr>
            <a:normAutofit fontScale="62500" lnSpcReduction="20000"/>
          </a:bodyPr>
          <a:lstStyle/>
          <a:p>
            <a:r>
              <a:rPr lang="en-US" dirty="0"/>
              <a:t>Today, I want to use some of the data science knowledge I learned on Coursera, and use Python to solve a Chinese person going to the United States. Which city is easier to find a Chinese restaurant?  Let’s say if you are a Chinese and have never been to the US. The first question that you may wonder is which city maybe easy to find a Chinese Restaurant while you are there. So you want to go to a place with a high density of Chinese Restaurants around there. The solution is to analyze the locations of Chinese Restaurants in a few major US cities and find the best city which can easily find a good Chinese Restaurant. </a:t>
            </a:r>
          </a:p>
          <a:p>
            <a:endParaRPr lang="en-US" dirty="0"/>
          </a:p>
          <a:p>
            <a:r>
              <a:rPr lang="en-US" dirty="0"/>
              <a:t>Also this solution could be a good reference for any tourists with a taste of eastern-style food.  This final project explores the locations for Chinese restaurants throughout New York, Chicago, San Francisco, </a:t>
            </a:r>
            <a:r>
              <a:rPr lang="en-US" dirty="0" err="1"/>
              <a:t>Jersery</a:t>
            </a:r>
            <a:r>
              <a:rPr lang="en-US" dirty="0"/>
              <a:t> City and Boston, all are very famous tourism cities and also many Chinese residents.  The project will attempt to answer the questions “Which city is more easy to find a Chinese Restaurant?"</a:t>
            </a:r>
          </a:p>
        </p:txBody>
      </p:sp>
    </p:spTree>
    <p:extLst>
      <p:ext uri="{BB962C8B-B14F-4D97-AF65-F5344CB8AC3E}">
        <p14:creationId xmlns:p14="http://schemas.microsoft.com/office/powerpoint/2010/main" val="2651022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8DBA1-7148-E645-9FA2-59556ED1AA57}"/>
              </a:ext>
            </a:extLst>
          </p:cNvPr>
          <p:cNvSpPr>
            <a:spLocks noGrp="1"/>
          </p:cNvSpPr>
          <p:nvPr>
            <p:ph type="title"/>
          </p:nvPr>
        </p:nvSpPr>
        <p:spPr/>
        <p:txBody>
          <a:bodyPr/>
          <a:lstStyle/>
          <a:p>
            <a:r>
              <a:rPr lang="en-US" dirty="0"/>
              <a:t>Solution with Four Square API </a:t>
            </a:r>
          </a:p>
        </p:txBody>
      </p:sp>
      <p:sp>
        <p:nvSpPr>
          <p:cNvPr id="3" name="Content Placeholder 2">
            <a:extLst>
              <a:ext uri="{FF2B5EF4-FFF2-40B4-BE49-F238E27FC236}">
                <a16:creationId xmlns:a16="http://schemas.microsoft.com/office/drawing/2014/main" id="{7EA9A2D4-27FB-B44C-9A53-9D54E4A5BB0A}"/>
              </a:ext>
            </a:extLst>
          </p:cNvPr>
          <p:cNvSpPr>
            <a:spLocks noGrp="1"/>
          </p:cNvSpPr>
          <p:nvPr>
            <p:ph idx="1"/>
          </p:nvPr>
        </p:nvSpPr>
        <p:spPr/>
        <p:txBody>
          <a:bodyPr>
            <a:normAutofit fontScale="77500" lnSpcReduction="20000"/>
          </a:bodyPr>
          <a:lstStyle/>
          <a:p>
            <a:r>
              <a:rPr lang="en-US" dirty="0"/>
              <a:t>By exploring Chinese Restaurant locations in the five major US cities with the Four Square API through the explore endpoint to find all Chinese Restaurant venues info.  The near function query is used to get venues in these cities, and also using the </a:t>
            </a:r>
            <a:r>
              <a:rPr lang="en-US" dirty="0" err="1"/>
              <a:t>CategoryID</a:t>
            </a:r>
            <a:r>
              <a:rPr lang="en-US" dirty="0"/>
              <a:t> to </a:t>
            </a:r>
            <a:r>
              <a:rPr lang="en-US" dirty="0" err="1"/>
              <a:t>fillter</a:t>
            </a:r>
            <a:r>
              <a:rPr lang="en-US" dirty="0"/>
              <a:t> out only Chinese Restaurant. </a:t>
            </a:r>
          </a:p>
          <a:p>
            <a:r>
              <a:rPr lang="en-US" dirty="0"/>
              <a:t>In the end, to calculate indicator of the density of Chinese Restaurants, the project calculated a center coordinate of the venues to get the mean longitude and latitude values. Then the mean of Euclidean distance from each venue to the mean coordinates is calculated, these indicator: mean distance to the mean coordinate, will tell which city has the highest density, so that we will know it suppose to be easier to find a Chinese Restaurant.</a:t>
            </a:r>
          </a:p>
        </p:txBody>
      </p:sp>
    </p:spTree>
    <p:extLst>
      <p:ext uri="{BB962C8B-B14F-4D97-AF65-F5344CB8AC3E}">
        <p14:creationId xmlns:p14="http://schemas.microsoft.com/office/powerpoint/2010/main" val="1790151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Rectangle 22">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Freeform: Shape 24">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Freeform: Shape 26">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5B24CDF-469B-6749-B6D6-42405049C342}"/>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New York has 237 Chinese Restaurants</a:t>
            </a:r>
          </a:p>
        </p:txBody>
      </p:sp>
      <p:sp>
        <p:nvSpPr>
          <p:cNvPr id="29" name="Rectangle 2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7" name="Table 17">
            <a:extLst>
              <a:ext uri="{FF2B5EF4-FFF2-40B4-BE49-F238E27FC236}">
                <a16:creationId xmlns:a16="http://schemas.microsoft.com/office/drawing/2014/main" id="{8079183B-6D2B-7945-873E-41D2E35A6EB0}"/>
              </a:ext>
            </a:extLst>
          </p:cNvPr>
          <p:cNvGraphicFramePr>
            <a:graphicFrameLocks noGrp="1"/>
          </p:cNvGraphicFramePr>
          <p:nvPr>
            <p:ph idx="1"/>
            <p:extLst>
              <p:ext uri="{D42A27DB-BD31-4B8C-83A1-F6EECF244321}">
                <p14:modId xmlns:p14="http://schemas.microsoft.com/office/powerpoint/2010/main" val="2076724217"/>
              </p:ext>
            </p:extLst>
          </p:nvPr>
        </p:nvGraphicFramePr>
        <p:xfrm>
          <a:off x="5189837" y="1768920"/>
          <a:ext cx="6032328" cy="3320160"/>
        </p:xfrm>
        <a:graphic>
          <a:graphicData uri="http://schemas.openxmlformats.org/drawingml/2006/table">
            <a:tbl>
              <a:tblPr firstRow="1" bandRow="1">
                <a:tableStyleId>{5C22544A-7EE6-4342-B048-85BDC9FD1C3A}</a:tableStyleId>
              </a:tblPr>
              <a:tblGrid>
                <a:gridCol w="3016164">
                  <a:extLst>
                    <a:ext uri="{9D8B030D-6E8A-4147-A177-3AD203B41FA5}">
                      <a16:colId xmlns:a16="http://schemas.microsoft.com/office/drawing/2014/main" val="15521824"/>
                    </a:ext>
                  </a:extLst>
                </a:gridCol>
                <a:gridCol w="3016164">
                  <a:extLst>
                    <a:ext uri="{9D8B030D-6E8A-4147-A177-3AD203B41FA5}">
                      <a16:colId xmlns:a16="http://schemas.microsoft.com/office/drawing/2014/main" val="794081005"/>
                    </a:ext>
                  </a:extLst>
                </a:gridCol>
              </a:tblGrid>
              <a:tr h="553360">
                <a:tc>
                  <a:txBody>
                    <a:bodyPr/>
                    <a:lstStyle/>
                    <a:p>
                      <a:r>
                        <a:rPr lang="en-US" dirty="0"/>
                        <a:t>City</a:t>
                      </a:r>
                    </a:p>
                  </a:txBody>
                  <a:tcPr/>
                </a:tc>
                <a:tc>
                  <a:txBody>
                    <a:bodyPr/>
                    <a:lstStyle/>
                    <a:p>
                      <a:r>
                        <a:rPr lang="en-US" dirty="0"/>
                        <a:t>Counts of Restaurants</a:t>
                      </a:r>
                    </a:p>
                  </a:txBody>
                  <a:tcPr/>
                </a:tc>
                <a:extLst>
                  <a:ext uri="{0D108BD9-81ED-4DB2-BD59-A6C34878D82A}">
                    <a16:rowId xmlns:a16="http://schemas.microsoft.com/office/drawing/2014/main" val="797653353"/>
                  </a:ext>
                </a:extLst>
              </a:tr>
              <a:tr h="553360">
                <a:tc>
                  <a:txBody>
                    <a:bodyPr/>
                    <a:lstStyle/>
                    <a:p>
                      <a:r>
                        <a:rPr lang="en-US" dirty="0"/>
                        <a:t>New York</a:t>
                      </a:r>
                    </a:p>
                  </a:txBody>
                  <a:tcPr/>
                </a:tc>
                <a:tc>
                  <a:txBody>
                    <a:bodyPr/>
                    <a:lstStyle/>
                    <a:p>
                      <a:r>
                        <a:rPr lang="en-US" dirty="0"/>
                        <a:t>237</a:t>
                      </a:r>
                    </a:p>
                  </a:txBody>
                  <a:tcPr/>
                </a:tc>
                <a:extLst>
                  <a:ext uri="{0D108BD9-81ED-4DB2-BD59-A6C34878D82A}">
                    <a16:rowId xmlns:a16="http://schemas.microsoft.com/office/drawing/2014/main" val="2558893569"/>
                  </a:ext>
                </a:extLst>
              </a:tr>
              <a:tr h="553360">
                <a:tc>
                  <a:txBody>
                    <a:bodyPr/>
                    <a:lstStyle/>
                    <a:p>
                      <a:r>
                        <a:rPr lang="en-US" dirty="0"/>
                        <a:t>San </a:t>
                      </a:r>
                      <a:r>
                        <a:rPr lang="en-US" dirty="0" err="1"/>
                        <a:t>Franciscoo</a:t>
                      </a:r>
                      <a:endParaRPr lang="en-US" dirty="0"/>
                    </a:p>
                  </a:txBody>
                  <a:tcPr/>
                </a:tc>
                <a:tc>
                  <a:txBody>
                    <a:bodyPr/>
                    <a:lstStyle/>
                    <a:p>
                      <a:r>
                        <a:rPr lang="en-US" dirty="0"/>
                        <a:t>236</a:t>
                      </a:r>
                    </a:p>
                  </a:txBody>
                  <a:tcPr/>
                </a:tc>
                <a:extLst>
                  <a:ext uri="{0D108BD9-81ED-4DB2-BD59-A6C34878D82A}">
                    <a16:rowId xmlns:a16="http://schemas.microsoft.com/office/drawing/2014/main" val="2188131533"/>
                  </a:ext>
                </a:extLst>
              </a:tr>
              <a:tr h="553360">
                <a:tc>
                  <a:txBody>
                    <a:bodyPr/>
                    <a:lstStyle/>
                    <a:p>
                      <a:r>
                        <a:rPr lang="en-US" dirty="0"/>
                        <a:t>Chicago</a:t>
                      </a:r>
                    </a:p>
                  </a:txBody>
                  <a:tcPr/>
                </a:tc>
                <a:tc>
                  <a:txBody>
                    <a:bodyPr/>
                    <a:lstStyle/>
                    <a:p>
                      <a:r>
                        <a:rPr lang="en-US" dirty="0"/>
                        <a:t>230</a:t>
                      </a:r>
                    </a:p>
                  </a:txBody>
                  <a:tcPr/>
                </a:tc>
                <a:extLst>
                  <a:ext uri="{0D108BD9-81ED-4DB2-BD59-A6C34878D82A}">
                    <a16:rowId xmlns:a16="http://schemas.microsoft.com/office/drawing/2014/main" val="3268593544"/>
                  </a:ext>
                </a:extLst>
              </a:tr>
              <a:tr h="553360">
                <a:tc>
                  <a:txBody>
                    <a:bodyPr/>
                    <a:lstStyle/>
                    <a:p>
                      <a:r>
                        <a:rPr lang="en-US" dirty="0"/>
                        <a:t>Boston</a:t>
                      </a:r>
                    </a:p>
                  </a:txBody>
                  <a:tcPr/>
                </a:tc>
                <a:tc>
                  <a:txBody>
                    <a:bodyPr/>
                    <a:lstStyle/>
                    <a:p>
                      <a:r>
                        <a:rPr lang="en-US" dirty="0"/>
                        <a:t>192</a:t>
                      </a:r>
                    </a:p>
                  </a:txBody>
                  <a:tcPr/>
                </a:tc>
                <a:extLst>
                  <a:ext uri="{0D108BD9-81ED-4DB2-BD59-A6C34878D82A}">
                    <a16:rowId xmlns:a16="http://schemas.microsoft.com/office/drawing/2014/main" val="1288006371"/>
                  </a:ext>
                </a:extLst>
              </a:tr>
              <a:tr h="553360">
                <a:tc>
                  <a:txBody>
                    <a:bodyPr/>
                    <a:lstStyle/>
                    <a:p>
                      <a:r>
                        <a:rPr lang="en-US" dirty="0"/>
                        <a:t>Jersey City</a:t>
                      </a:r>
                    </a:p>
                  </a:txBody>
                  <a:tcPr/>
                </a:tc>
                <a:tc>
                  <a:txBody>
                    <a:bodyPr/>
                    <a:lstStyle/>
                    <a:p>
                      <a:r>
                        <a:rPr lang="en-US" dirty="0"/>
                        <a:t>157</a:t>
                      </a:r>
                    </a:p>
                  </a:txBody>
                  <a:tcPr/>
                </a:tc>
                <a:extLst>
                  <a:ext uri="{0D108BD9-81ED-4DB2-BD59-A6C34878D82A}">
                    <a16:rowId xmlns:a16="http://schemas.microsoft.com/office/drawing/2014/main" val="2324132428"/>
                  </a:ext>
                </a:extLst>
              </a:tr>
            </a:tbl>
          </a:graphicData>
        </a:graphic>
      </p:graphicFrame>
    </p:spTree>
    <p:extLst>
      <p:ext uri="{BB962C8B-B14F-4D97-AF65-F5344CB8AC3E}">
        <p14:creationId xmlns:p14="http://schemas.microsoft.com/office/powerpoint/2010/main" val="646255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C7B352FC-1F44-4AB9-A2BD-FBF231C6B1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 map&#10;&#10;Description automatically generated">
            <a:extLst>
              <a:ext uri="{FF2B5EF4-FFF2-40B4-BE49-F238E27FC236}">
                <a16:creationId xmlns:a16="http://schemas.microsoft.com/office/drawing/2014/main" id="{B57AF1C5-C738-6A42-847A-67CD973D4337}"/>
              </a:ext>
            </a:extLst>
          </p:cNvPr>
          <p:cNvPicPr>
            <a:picLocks noGrp="1" noChangeAspect="1"/>
          </p:cNvPicPr>
          <p:nvPr>
            <p:ph idx="1"/>
          </p:nvPr>
        </p:nvPicPr>
        <p:blipFill rotWithShape="1">
          <a:blip r:embed="rId2"/>
          <a:srcRect b="6250"/>
          <a:stretch/>
        </p:blipFill>
        <p:spPr>
          <a:xfrm>
            <a:off x="-2" y="-1"/>
            <a:ext cx="12192001" cy="6858000"/>
          </a:xfrm>
          <a:prstGeom prst="rect">
            <a:avLst/>
          </a:prstGeom>
        </p:spPr>
      </p:pic>
      <p:sp>
        <p:nvSpPr>
          <p:cNvPr id="16" name="Rectangle 15">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4716089"/>
            <a:ext cx="6288261" cy="1573149"/>
          </a:xfrm>
          <a:prstGeom prst="rect">
            <a:avLst/>
          </a:prstGeom>
          <a:solidFill>
            <a:schemeClr val="tx1">
              <a:alpha val="30000"/>
            </a:schemeClr>
          </a:solidFill>
          <a:ln w="12700">
            <a:noFill/>
          </a:ln>
          <a:effectLst>
            <a:outerShdw blurRad="50800" dist="508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3C3FF10-AE99-234A-BCB9-0872B375C3BB}"/>
              </a:ext>
            </a:extLst>
          </p:cNvPr>
          <p:cNvSpPr>
            <a:spLocks noGrp="1"/>
          </p:cNvSpPr>
          <p:nvPr>
            <p:ph type="title"/>
          </p:nvPr>
        </p:nvSpPr>
        <p:spPr>
          <a:xfrm>
            <a:off x="856210" y="4909985"/>
            <a:ext cx="3212386" cy="1185353"/>
          </a:xfrm>
        </p:spPr>
        <p:txBody>
          <a:bodyPr vert="horz" lIns="91440" tIns="45720" rIns="91440" bIns="45720" rtlCol="0" anchor="ctr">
            <a:normAutofit/>
          </a:bodyPr>
          <a:lstStyle/>
          <a:p>
            <a:r>
              <a:rPr lang="en-US" sz="2600">
                <a:solidFill>
                  <a:schemeClr val="bg1"/>
                </a:solidFill>
              </a:rPr>
              <a:t>New York</a:t>
            </a:r>
          </a:p>
        </p:txBody>
      </p:sp>
      <p:sp>
        <p:nvSpPr>
          <p:cNvPr id="18" name="Rectangle 17">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5175711"/>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28936" y="5498088"/>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9665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155D7866-985D-4D23-BF0E-72CA30F5C7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 up of a map&#10;&#10;Description automatically generated">
            <a:extLst>
              <a:ext uri="{FF2B5EF4-FFF2-40B4-BE49-F238E27FC236}">
                <a16:creationId xmlns:a16="http://schemas.microsoft.com/office/drawing/2014/main" id="{D023E60D-3494-2041-8296-B18777EEB0C1}"/>
              </a:ext>
            </a:extLst>
          </p:cNvPr>
          <p:cNvPicPr>
            <a:picLocks noGrp="1" noChangeAspect="1"/>
          </p:cNvPicPr>
          <p:nvPr>
            <p:ph idx="1"/>
          </p:nvPr>
        </p:nvPicPr>
        <p:blipFill rotWithShape="1">
          <a:blip r:embed="rId2"/>
          <a:srcRect t="6250"/>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731" y="4716089"/>
            <a:ext cx="6288261" cy="1573149"/>
          </a:xfrm>
          <a:prstGeom prst="rect">
            <a:avLst/>
          </a:prstGeom>
          <a:solidFill>
            <a:schemeClr val="tx1">
              <a:alpha val="30000"/>
            </a:schemeClr>
          </a:solidFill>
          <a:ln w="12700">
            <a:noFill/>
          </a:ln>
          <a:effectLst>
            <a:outerShdw blurRad="50800" dist="508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AFAF8D0-08E9-D542-AFCD-C16D9AEDBA82}"/>
              </a:ext>
            </a:extLst>
          </p:cNvPr>
          <p:cNvSpPr>
            <a:spLocks noGrp="1"/>
          </p:cNvSpPr>
          <p:nvPr>
            <p:ph type="title"/>
          </p:nvPr>
        </p:nvSpPr>
        <p:spPr>
          <a:xfrm>
            <a:off x="5849388" y="4907629"/>
            <a:ext cx="3212386" cy="1185353"/>
          </a:xfrm>
        </p:spPr>
        <p:txBody>
          <a:bodyPr vert="horz" lIns="91440" tIns="45720" rIns="91440" bIns="45720" rtlCol="0" anchor="ctr">
            <a:normAutofit/>
          </a:bodyPr>
          <a:lstStyle/>
          <a:p>
            <a:r>
              <a:rPr lang="en-US" sz="2600">
                <a:solidFill>
                  <a:schemeClr val="bg1"/>
                </a:solidFill>
              </a:rPr>
              <a:t>San Francisco</a:t>
            </a:r>
          </a:p>
        </p:txBody>
      </p:sp>
      <p:sp>
        <p:nvSpPr>
          <p:cNvPr id="18" name="Rectangle 17">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7962" y="5175711"/>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722114" y="5495733"/>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5825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155D7866-985D-4D23-BF0E-72CA30F5C7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 up of a map&#10;&#10;Description automatically generated">
            <a:extLst>
              <a:ext uri="{FF2B5EF4-FFF2-40B4-BE49-F238E27FC236}">
                <a16:creationId xmlns:a16="http://schemas.microsoft.com/office/drawing/2014/main" id="{EF51A940-7055-0D41-B21F-E0017EA11579}"/>
              </a:ext>
            </a:extLst>
          </p:cNvPr>
          <p:cNvPicPr>
            <a:picLocks noGrp="1" noChangeAspect="1"/>
          </p:cNvPicPr>
          <p:nvPr>
            <p:ph idx="1"/>
          </p:nvPr>
        </p:nvPicPr>
        <p:blipFill rotWithShape="1">
          <a:blip r:embed="rId2"/>
          <a:srcRect b="6250"/>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731" y="4716089"/>
            <a:ext cx="6288261" cy="1573149"/>
          </a:xfrm>
          <a:prstGeom prst="rect">
            <a:avLst/>
          </a:prstGeom>
          <a:solidFill>
            <a:schemeClr val="tx1">
              <a:alpha val="30000"/>
            </a:schemeClr>
          </a:solidFill>
          <a:ln w="12700">
            <a:noFill/>
          </a:ln>
          <a:effectLst>
            <a:outerShdw blurRad="50800" dist="508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6F44364-996B-1140-B8F7-10470D325A6D}"/>
              </a:ext>
            </a:extLst>
          </p:cNvPr>
          <p:cNvSpPr>
            <a:spLocks noGrp="1"/>
          </p:cNvSpPr>
          <p:nvPr>
            <p:ph type="title"/>
          </p:nvPr>
        </p:nvSpPr>
        <p:spPr>
          <a:xfrm>
            <a:off x="5849388" y="4907629"/>
            <a:ext cx="3212386" cy="1185353"/>
          </a:xfrm>
        </p:spPr>
        <p:txBody>
          <a:bodyPr vert="horz" lIns="91440" tIns="45720" rIns="91440" bIns="45720" rtlCol="0" anchor="ctr">
            <a:normAutofit/>
          </a:bodyPr>
          <a:lstStyle/>
          <a:p>
            <a:r>
              <a:rPr lang="en-US" sz="2600">
                <a:solidFill>
                  <a:schemeClr val="bg1"/>
                </a:solidFill>
              </a:rPr>
              <a:t>Chicago</a:t>
            </a:r>
          </a:p>
        </p:txBody>
      </p:sp>
      <p:sp>
        <p:nvSpPr>
          <p:cNvPr id="18" name="Rectangle 17">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7962" y="5175711"/>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722114" y="5495733"/>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438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155D7866-985D-4D23-BF0E-72CA30F5C7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 up of a map&#10;&#10;Description automatically generated">
            <a:extLst>
              <a:ext uri="{FF2B5EF4-FFF2-40B4-BE49-F238E27FC236}">
                <a16:creationId xmlns:a16="http://schemas.microsoft.com/office/drawing/2014/main" id="{DF4C1185-0683-9448-84CF-E35DC5F186A5}"/>
              </a:ext>
            </a:extLst>
          </p:cNvPr>
          <p:cNvPicPr>
            <a:picLocks noGrp="1" noChangeAspect="1"/>
          </p:cNvPicPr>
          <p:nvPr>
            <p:ph idx="1"/>
          </p:nvPr>
        </p:nvPicPr>
        <p:blipFill rotWithShape="1">
          <a:blip r:embed="rId2"/>
          <a:srcRect t="1184" b="5066"/>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731" y="4716089"/>
            <a:ext cx="6288261" cy="1573149"/>
          </a:xfrm>
          <a:prstGeom prst="rect">
            <a:avLst/>
          </a:prstGeom>
          <a:solidFill>
            <a:schemeClr val="tx1">
              <a:alpha val="30000"/>
            </a:schemeClr>
          </a:solidFill>
          <a:ln w="12700">
            <a:noFill/>
          </a:ln>
          <a:effectLst>
            <a:outerShdw blurRad="50800" dist="508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8E3669D-7F96-6D48-A460-E67266F743D2}"/>
              </a:ext>
            </a:extLst>
          </p:cNvPr>
          <p:cNvSpPr>
            <a:spLocks noGrp="1"/>
          </p:cNvSpPr>
          <p:nvPr>
            <p:ph type="title"/>
          </p:nvPr>
        </p:nvSpPr>
        <p:spPr>
          <a:xfrm>
            <a:off x="5849388" y="4907629"/>
            <a:ext cx="3212386" cy="1185353"/>
          </a:xfrm>
        </p:spPr>
        <p:txBody>
          <a:bodyPr vert="horz" lIns="91440" tIns="45720" rIns="91440" bIns="45720" rtlCol="0" anchor="ctr">
            <a:normAutofit/>
          </a:bodyPr>
          <a:lstStyle/>
          <a:p>
            <a:r>
              <a:rPr lang="en-US" sz="2600">
                <a:solidFill>
                  <a:schemeClr val="bg1"/>
                </a:solidFill>
              </a:rPr>
              <a:t>Boston</a:t>
            </a:r>
          </a:p>
        </p:txBody>
      </p:sp>
      <p:sp>
        <p:nvSpPr>
          <p:cNvPr id="18" name="Rectangle 17">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7962" y="5175711"/>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722114" y="5495733"/>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711337"/>
      </p:ext>
    </p:extLst>
  </p:cSld>
  <p:clrMapOvr>
    <a:masterClrMapping/>
  </p:clrMapOvr>
</p:sld>
</file>

<file path=ppt/theme/theme1.xml><?xml version="1.0" encoding="utf-8"?>
<a:theme xmlns:a="http://schemas.openxmlformats.org/drawingml/2006/main" name="AccentBoxVTI">
  <a:themeElements>
    <a:clrScheme name="AnalogousFromLightSeedLeftStep">
      <a:dk1>
        <a:srgbClr val="000000"/>
      </a:dk1>
      <a:lt1>
        <a:srgbClr val="FFFFFF"/>
      </a:lt1>
      <a:dk2>
        <a:srgbClr val="233E32"/>
      </a:dk2>
      <a:lt2>
        <a:srgbClr val="E7E8E2"/>
      </a:lt2>
      <a:accent1>
        <a:srgbClr val="A096C6"/>
      </a:accent1>
      <a:accent2>
        <a:srgbClr val="7F8CBA"/>
      </a:accent2>
      <a:accent3>
        <a:srgbClr val="85A9BD"/>
      </a:accent3>
      <a:accent4>
        <a:srgbClr val="77AFAC"/>
      </a:accent4>
      <a:accent5>
        <a:srgbClr val="83AD99"/>
      </a:accent5>
      <a:accent6>
        <a:srgbClr val="78B07E"/>
      </a:accent6>
      <a:hlink>
        <a:srgbClr val="7D8852"/>
      </a:hlink>
      <a:folHlink>
        <a:srgbClr val="848484"/>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3</TotalTime>
  <Words>704</Words>
  <Application>Microsoft Macintosh PowerPoint</Application>
  <PresentationFormat>Widescreen</PresentationFormat>
  <Paragraphs>56</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Avenir Next LT Pro</vt:lpstr>
      <vt:lpstr>Calibri</vt:lpstr>
      <vt:lpstr>AccentBoxVTI</vt:lpstr>
      <vt:lpstr>Which city is easier to find a Chinese Restaurant</vt:lpstr>
      <vt:lpstr>My trip plan to USA</vt:lpstr>
      <vt:lpstr>A question: which city is easier to find a Chinese Restaurant</vt:lpstr>
      <vt:lpstr>Solution with Four Square API </vt:lpstr>
      <vt:lpstr>New York has 237 Chinese Restaurants</vt:lpstr>
      <vt:lpstr>New York</vt:lpstr>
      <vt:lpstr>San Francisco</vt:lpstr>
      <vt:lpstr>Chicago</vt:lpstr>
      <vt:lpstr>Boston</vt:lpstr>
      <vt:lpstr>Jersy City</vt:lpstr>
      <vt:lpstr>Very close numbers in NY/SFO/CHI </vt:lpstr>
      <vt:lpstr>Reranked by density (average of the distance of the venues to the mean coordinates) </vt:lpstr>
      <vt:lpstr>Jersy City</vt:lpstr>
      <vt:lpstr>New York</vt:lpstr>
      <vt:lpstr>San Francisco</vt:lpstr>
      <vt:lpstr>Boston</vt:lpstr>
      <vt:lpstr>Chicago</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Which city is easier to find a Chinese Restaurant</dc:title>
  <dc:creator>Jia Tao Li</dc:creator>
  <cp:lastModifiedBy>Jia Tao Li</cp:lastModifiedBy>
  <cp:revision>1</cp:revision>
  <dcterms:created xsi:type="dcterms:W3CDTF">2020-08-06T15:54:38Z</dcterms:created>
  <dcterms:modified xsi:type="dcterms:W3CDTF">2020-08-06T15:57:58Z</dcterms:modified>
</cp:coreProperties>
</file>